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7" r:id="rId2"/>
    <p:sldId id="690" r:id="rId3"/>
    <p:sldId id="696" r:id="rId4"/>
    <p:sldId id="691" r:id="rId5"/>
    <p:sldId id="693" r:id="rId6"/>
    <p:sldId id="694" r:id="rId7"/>
    <p:sldId id="695" r:id="rId8"/>
    <p:sldId id="697" r:id="rId9"/>
    <p:sldId id="692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98"/>
    <p:restoredTop sz="94726"/>
  </p:normalViewPr>
  <p:slideViewPr>
    <p:cSldViewPr snapToGrid="0" snapToObjects="1">
      <p:cViewPr varScale="1">
        <p:scale>
          <a:sx n="120" d="100"/>
          <a:sy n="120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3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042F3-BCC9-F7CC-311B-DCD0464E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52D9F-E304-2F34-F8D6-174BDD222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2CC99-2112-2651-2067-1CB227DC2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151C-5F03-4187-3EFC-9AB29C054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4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8330E-0B63-1CCE-9147-EA3A155F7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DAD33-52C6-AA5A-D0E5-D2F2B7FC8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FAABD-A2BD-FD51-FD0C-AB7ACAA22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88045-D8B2-FBD4-3DCF-98F34B95F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0148A-2250-4CC5-64B2-E2A3559EE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D5607-9541-4026-C8AD-AF3456B63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2CC24-71F1-C051-ACF0-195034D18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1095-5A48-BC8A-389D-F74B24AC13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6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5F585-E75E-BDBB-F12E-13C0A8AB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FAD38-2CC0-A030-ED7C-AB906BDD0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A62C8-5982-1165-1F4F-E6969E3D2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260B-40D4-6D13-F752-6982D3D9D1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0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B97C6-7F15-0339-A6DD-417BA581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B61C9-CDE4-4690-A54A-3416DA078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B7EFD4-BB3A-D651-CECC-CDD346AA7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CF24A-EE18-3365-25E3-E1AC894DE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5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02D5E-FDAA-15AF-0B69-E354B5666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18539-482D-83DE-775D-292160797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0215C-E61D-FBBF-D622-40E719046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D11F-3138-D1E8-6E27-BDBF37203C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08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4119D-70A2-825A-CE52-A70800A6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3F372-C9F8-4428-D661-C47B2B7B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406DD3-BD3A-33B9-2BFC-D3CB44C67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6D04E-EA80-0077-EA7C-E7AE550DB3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3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0215B-581A-C3B9-C58D-A90DAB9C8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56682-19E8-F6F1-C357-213BF2FF9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E411F-5681-83ED-365C-AAF81F46C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3ADCC-2457-0584-4162-C79A9ABA5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0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2" descr="Image result for blockpass id lab">
            <a:extLst>
              <a:ext uri="{FF2B5EF4-FFF2-40B4-BE49-F238E27FC236}">
                <a16:creationId xmlns:a16="http://schemas.microsoft.com/office/drawing/2014/main" id="{F023FDA4-5E2A-B548-968A-8731B98912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55" y="5613827"/>
            <a:ext cx="3161858" cy="15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204215" y="109093"/>
            <a:ext cx="10515601" cy="111010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2166937" y="1910953"/>
            <a:ext cx="7858126" cy="4464844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933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7124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11315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15506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19697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trust4future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hyperlink" Target="https://trust4futures.com/abou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hyperlink" Target="https://trust4future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hyperlink" Target="https://trust4futures.com/training-programm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community.napier.ac.uk/course/view.php?id=960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community.napier.ac.uk/mod/quiz/view.php?id=52669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Trust4Futures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 FRSE</a:t>
            </a:r>
          </a:p>
        </p:txBody>
      </p:sp>
      <p:pic>
        <p:nvPicPr>
          <p:cNvPr id="9" name="Picture 8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5FBDFBA3-6F5B-F3A9-8F32-A9C718443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67" y="2561782"/>
            <a:ext cx="2539014" cy="2539014"/>
          </a:xfrm>
          <a:prstGeom prst="rect">
            <a:avLst/>
          </a:prstGeom>
        </p:spPr>
      </p:pic>
      <p:pic>
        <p:nvPicPr>
          <p:cNvPr id="10" name="Picture 9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0D265077-E9C8-744A-A38A-AB14FE469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8" y="2630623"/>
            <a:ext cx="1716967" cy="1932873"/>
          </a:xfrm>
          <a:prstGeom prst="rect">
            <a:avLst/>
          </a:prstGeom>
        </p:spPr>
      </p:pic>
      <p:pic>
        <p:nvPicPr>
          <p:cNvPr id="11" name="Picture 2" descr="Edinburgh Napier logo - EqualEngineers">
            <a:extLst>
              <a:ext uri="{FF2B5EF4-FFF2-40B4-BE49-F238E27FC236}">
                <a16:creationId xmlns:a16="http://schemas.microsoft.com/office/drawing/2014/main" id="{C821E7EB-03B0-DEDD-3FB3-86BD5B45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71" y="2630623"/>
            <a:ext cx="3467819" cy="12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06B3E48-7217-74A6-ACD4-8AB38F2AE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71" y="3997980"/>
            <a:ext cx="2485885" cy="96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hlinkClick r:id="rId7"/>
            <a:extLst>
              <a:ext uri="{FF2B5EF4-FFF2-40B4-BE49-F238E27FC236}">
                <a16:creationId xmlns:a16="http://schemas.microsoft.com/office/drawing/2014/main" id="{92E961B6-14A2-0B62-D45D-D6AE3D31E5E2}"/>
              </a:ext>
            </a:extLst>
          </p:cNvPr>
          <p:cNvSpPr/>
          <p:nvPr/>
        </p:nvSpPr>
        <p:spPr>
          <a:xfrm>
            <a:off x="3402752" y="5041070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https://trust4futures.com</a:t>
            </a:r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B04E34C5-2CB9-88BF-883E-3A317D7FFE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2828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08EDC-998C-B9DC-71B9-90BEF90F1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24CAB-78A7-15EE-5F80-19F89478B81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05879" y="972834"/>
            <a:ext cx="7864106" cy="3959299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This is a collaboration between Edinburgh Napier University, TAGES and Istanbul Blockchain Women and funded by the </a:t>
            </a:r>
            <a:r>
              <a:rPr lang="en-GB" b="1" dirty="0"/>
              <a:t>EIT Deep Tech Talent Initiative </a:t>
            </a:r>
            <a:r>
              <a:rPr lang="en-GB" dirty="0"/>
              <a:t>of the European Institute of Innovation and Technology (EIT).</a:t>
            </a:r>
          </a:p>
          <a:p>
            <a:pPr algn="l"/>
            <a:r>
              <a:rPr lang="en-GB" dirty="0"/>
              <a:t>This EIT Deep Tech Talent Initiative-funded project provides free training in areas of </a:t>
            </a:r>
            <a:r>
              <a:rPr lang="en-GB" b="1" dirty="0"/>
              <a:t>Cryptography, Blockchain, Post Quantum Cryptography and Privacy-aware AI</a:t>
            </a:r>
            <a:r>
              <a:rPr lang="en-GB" dirty="0"/>
              <a:t>.</a:t>
            </a:r>
          </a:p>
          <a:p>
            <a:pPr algn="l"/>
            <a:r>
              <a:rPr lang="en-GB" dirty="0"/>
              <a:t>We aim to provide coverage of the </a:t>
            </a:r>
            <a:r>
              <a:rPr lang="en-GB" b="1" dirty="0"/>
              <a:t>foundation elements of digital trust</a:t>
            </a:r>
            <a:r>
              <a:rPr lang="en-GB" dirty="0"/>
              <a:t> and showcase how trusted applications and services can be built.</a:t>
            </a:r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6CD6ABA7-3D64-630A-B7B4-61C38DA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Outline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493D990-AFF8-1773-EEC3-A3D3DCB694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068BF7BE-E0CD-B18D-7B68-EB1C94DB7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pic>
        <p:nvPicPr>
          <p:cNvPr id="17" name="Picture 16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6F84DC3C-1F58-03B6-7908-78FE57091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8" name="Picture 2" descr="Edinburgh Napier logo - EqualEngineers">
            <a:extLst>
              <a:ext uri="{FF2B5EF4-FFF2-40B4-BE49-F238E27FC236}">
                <a16:creationId xmlns:a16="http://schemas.microsoft.com/office/drawing/2014/main" id="{E393E9B9-E4C4-7BD9-E57C-C642C5E9A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CC1094A-A8FA-793E-1BF4-ADCD13CDC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-up of a logo&#10;&#10;AI-generated content may be incorrect.">
            <a:extLst>
              <a:ext uri="{FF2B5EF4-FFF2-40B4-BE49-F238E27FC236}">
                <a16:creationId xmlns:a16="http://schemas.microsoft.com/office/drawing/2014/main" id="{0CB8A607-A623-4EED-4AA3-E0407B86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8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55967-9AF3-5052-23CC-F63DA96B2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EAEE05B2-F346-4D51-D400-D31FCED7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About Us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DA96562-3E62-C704-E482-5EA24456D6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BE8DAC79-2061-ED65-27C4-32F5F489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pic>
        <p:nvPicPr>
          <p:cNvPr id="17" name="Picture 16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F40C3AD0-9548-4D17-93A9-B4AC9472C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8" name="Picture 2" descr="Edinburgh Napier logo - EqualEngineers">
            <a:extLst>
              <a:ext uri="{FF2B5EF4-FFF2-40B4-BE49-F238E27FC236}">
                <a16:creationId xmlns:a16="http://schemas.microsoft.com/office/drawing/2014/main" id="{204F81A6-EEE5-BF2C-CE8A-26DB6DF6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D552B57-E279-F596-FC7A-1A6B9A06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-up of a logo&#10;&#10;AI-generated content may be incorrect.">
            <a:extLst>
              <a:ext uri="{FF2B5EF4-FFF2-40B4-BE49-F238E27FC236}">
                <a16:creationId xmlns:a16="http://schemas.microsoft.com/office/drawing/2014/main" id="{FB88A5E5-AACB-EC8D-615F-0527CD453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08719-A4D7-A648-FB85-BE9D2E3F169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1474B94-BDFD-B4CF-88B3-7F85369D8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7" y="905851"/>
            <a:ext cx="1846581" cy="2236155"/>
          </a:xfrm>
          <a:prstGeom prst="rect">
            <a:avLst/>
          </a:prstGeom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8E323EF1-5184-A57F-CF37-E8DD882C93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52" y="950301"/>
            <a:ext cx="2253006" cy="2253006"/>
          </a:xfrm>
          <a:prstGeom prst="rect">
            <a:avLst/>
          </a:prstGeom>
        </p:spPr>
      </p:pic>
      <p:pic>
        <p:nvPicPr>
          <p:cNvPr id="12" name="Picture 11" descr="A person in a white dress&#10;&#10;AI-generated content may be incorrect.">
            <a:extLst>
              <a:ext uri="{FF2B5EF4-FFF2-40B4-BE49-F238E27FC236}">
                <a16:creationId xmlns:a16="http://schemas.microsoft.com/office/drawing/2014/main" id="{E48C42E2-7626-3B57-0B62-5A121C14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45" y="1024838"/>
            <a:ext cx="2168525" cy="2168525"/>
          </a:xfrm>
          <a:prstGeom prst="rect">
            <a:avLst/>
          </a:prstGeom>
        </p:spPr>
      </p:pic>
      <p:pic>
        <p:nvPicPr>
          <p:cNvPr id="14" name="Picture 13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8C07DBF8-7A92-3671-58E9-9C4735F0AD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1025936"/>
            <a:ext cx="2168524" cy="2168524"/>
          </a:xfrm>
          <a:prstGeom prst="rect">
            <a:avLst/>
          </a:prstGeom>
        </p:spPr>
      </p:pic>
      <p:pic>
        <p:nvPicPr>
          <p:cNvPr id="20" name="Picture 19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A79207D2-84CA-37F8-1355-97CB35B306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7" y="3355506"/>
            <a:ext cx="1780770" cy="2528620"/>
          </a:xfrm>
          <a:prstGeom prst="rect">
            <a:avLst/>
          </a:prstGeom>
        </p:spPr>
      </p:pic>
      <p:pic>
        <p:nvPicPr>
          <p:cNvPr id="23" name="Picture 22" descr="A person with her arms crossed&#10;&#10;AI-generated content may be incorrect.">
            <a:extLst>
              <a:ext uri="{FF2B5EF4-FFF2-40B4-BE49-F238E27FC236}">
                <a16:creationId xmlns:a16="http://schemas.microsoft.com/office/drawing/2014/main" id="{296DA3A1-E4CC-FEB0-56BB-30CD7820D1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83" y="3321835"/>
            <a:ext cx="2282959" cy="2523975"/>
          </a:xfrm>
          <a:prstGeom prst="rect">
            <a:avLst/>
          </a:prstGeom>
        </p:spPr>
      </p:pic>
      <p:pic>
        <p:nvPicPr>
          <p:cNvPr id="25" name="Picture 2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8AC45AFB-6BE4-AEC9-3E5F-C88313B0EA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4" y="3485491"/>
            <a:ext cx="2170873" cy="2346573"/>
          </a:xfrm>
          <a:prstGeom prst="rect">
            <a:avLst/>
          </a:prstGeom>
        </p:spPr>
      </p:pic>
      <p:pic>
        <p:nvPicPr>
          <p:cNvPr id="27" name="Picture 26" descr="A person with long blonde hair wearing a black suit&#10;&#10;AI-generated content may be incorrect.">
            <a:extLst>
              <a:ext uri="{FF2B5EF4-FFF2-40B4-BE49-F238E27FC236}">
                <a16:creationId xmlns:a16="http://schemas.microsoft.com/office/drawing/2014/main" id="{0F0188B8-7097-A7F9-1F3D-F0B65761E6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3456709"/>
            <a:ext cx="2151089" cy="2315044"/>
          </a:xfrm>
          <a:prstGeom prst="rect">
            <a:avLst/>
          </a:prstGeom>
        </p:spPr>
      </p:pic>
      <p:pic>
        <p:nvPicPr>
          <p:cNvPr id="29" name="Picture 28" descr="A person smiling at a microphone&#10;&#10;AI-generated content may be incorrect.">
            <a:extLst>
              <a:ext uri="{FF2B5EF4-FFF2-40B4-BE49-F238E27FC236}">
                <a16:creationId xmlns:a16="http://schemas.microsoft.com/office/drawing/2014/main" id="{3DD69941-88E0-7349-B874-FBB2FFB8FC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667" y="3622762"/>
            <a:ext cx="2209302" cy="2209302"/>
          </a:xfrm>
          <a:prstGeom prst="rect">
            <a:avLst/>
          </a:prstGeom>
        </p:spPr>
      </p:pic>
      <p:sp>
        <p:nvSpPr>
          <p:cNvPr id="30" name="Rectangle 29">
            <a:hlinkClick r:id="rId17"/>
            <a:extLst>
              <a:ext uri="{FF2B5EF4-FFF2-40B4-BE49-F238E27FC236}">
                <a16:creationId xmlns:a16="http://schemas.microsoft.com/office/drawing/2014/main" id="{C2E814D9-992B-115F-0F8D-6FAF995C5FF9}"/>
              </a:ext>
            </a:extLst>
          </p:cNvPr>
          <p:cNvSpPr/>
          <p:nvPr/>
        </p:nvSpPr>
        <p:spPr>
          <a:xfrm>
            <a:off x="3134973" y="295408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https://trust4futures.com/about/</a:t>
            </a:r>
          </a:p>
        </p:txBody>
      </p:sp>
    </p:spTree>
    <p:extLst>
      <p:ext uri="{BB962C8B-B14F-4D97-AF65-F5344CB8AC3E}">
        <p14:creationId xmlns:p14="http://schemas.microsoft.com/office/powerpoint/2010/main" val="31106408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BD27E-A098-3228-C744-7E0EA2A40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16F650B2-8E43-CC4D-2750-A65F2D21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Workshops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7EBCAAC-F135-6DA1-7DAA-1E401FF915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C4D12402-27D2-00B1-9200-29AD41CE6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2A5DB892-86A0-85D8-F307-DFA8D082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F9B0E44-A540-FD84-54F4-F32C42714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DA0D71E3-CB10-4162-B5C3-D0B82B439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50211-1F99-6A17-97A8-193103690F7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A screenshot of a video game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BD2ED6F3-FCBC-DD2A-9CB6-2AA5E198D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1" y="1278951"/>
            <a:ext cx="11172825" cy="4300097"/>
          </a:xfrm>
          <a:prstGeom prst="rect">
            <a:avLst/>
          </a:prstGeom>
        </p:spPr>
      </p:pic>
      <p:pic>
        <p:nvPicPr>
          <p:cNvPr id="18" name="Picture 17" descr="A close-up of a logo&#10;&#10;AI-generated content may be incorrect.">
            <a:extLst>
              <a:ext uri="{FF2B5EF4-FFF2-40B4-BE49-F238E27FC236}">
                <a16:creationId xmlns:a16="http://schemas.microsoft.com/office/drawing/2014/main" id="{5514A13F-E502-F2D1-B3B8-36EAA38C4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114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A782F-C7B9-3BDA-6B10-887632E79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64D6F59B-DE02-DE2D-EF23-57D1AF48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Events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837A98A-1824-9E47-F19D-F194F13521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ACEEF9A4-09B1-3586-F934-5736BE2EC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9126CBB6-B365-9DC9-557E-A66B0944E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30C6CA1-C107-542B-858F-9814EAA3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A1384970-516C-96C9-C442-65B770127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4E435-43DC-324F-3546-FA5FD930E19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calendar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9E24AFC5-134F-8D0B-8727-4CD82D6D1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49" y="820043"/>
            <a:ext cx="7885101" cy="4655410"/>
          </a:xfrm>
          <a:prstGeom prst="rect">
            <a:avLst/>
          </a:prstGeom>
        </p:spPr>
      </p:pic>
      <p:pic>
        <p:nvPicPr>
          <p:cNvPr id="3" name="Picture 2" descr="A close-up of a logo&#10;&#10;AI-generated content may be incorrect.">
            <a:extLst>
              <a:ext uri="{FF2B5EF4-FFF2-40B4-BE49-F238E27FC236}">
                <a16:creationId xmlns:a16="http://schemas.microsoft.com/office/drawing/2014/main" id="{AC947620-0344-7017-FF21-50529DDF9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141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CD22-EDB3-3E91-65D5-6B521300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1C7E230D-BA77-62B2-788A-C1B83DD3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Moodle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997C31-A2E0-1D65-FEEC-88942A15AE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102938F4-7D1F-D83C-0619-15A47AC74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EA6B9960-9C95-956C-0F58-56A52040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FCE9836-CA1F-7846-B3BC-B758C5E63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D11101CC-8EB6-93BF-0398-24D5808CD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B252C-025C-5E81-7C7A-AC88F040C6C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FA126369-544D-B30B-9DE1-E130C101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hlinkClick r:id="rId8"/>
            <a:extLst>
              <a:ext uri="{FF2B5EF4-FFF2-40B4-BE49-F238E27FC236}">
                <a16:creationId xmlns:a16="http://schemas.microsoft.com/office/drawing/2014/main" id="{EA5E1FBA-8D67-090E-59A5-17E9672966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32" y="268960"/>
            <a:ext cx="6595467" cy="55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150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5BEA5-CFD7-55F5-7BF4-9077214A3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DB48847C-A557-2B0B-C279-19908C2E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Moodle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7EB02DA-3F6E-4C46-B3A3-FE54B1F249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505D79EF-5944-6AB7-12F2-3AB66620F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5EAD5214-12C9-CAC7-25DA-7D9C62DA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28B774F-6730-4273-746E-3E6DAC7C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01008957-699D-E9CF-3080-24B17D5E5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59817-5D57-CA2F-9C2E-66ECA7DEED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E39E7C9C-16AF-EF79-2480-A415A6D6D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10" name="Picture 9" descr="A screenshot of a quiz&#10;&#10;AI-generated content may be incorrect.">
            <a:hlinkClick r:id="rId8"/>
            <a:extLst>
              <a:ext uri="{FF2B5EF4-FFF2-40B4-BE49-F238E27FC236}">
                <a16:creationId xmlns:a16="http://schemas.microsoft.com/office/drawing/2014/main" id="{F044D51B-C880-799C-24C9-CE2A914C08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229604"/>
            <a:ext cx="7772400" cy="54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69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56C6-A308-2387-B809-048C2340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721CB8DA-4942-BEED-8BE4-65E9993E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C00000"/>
                </a:solidFill>
              </a:rPr>
              <a:t>Juypterhub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E7289FB-EC21-F16E-817A-8AED5EB4FA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1259DF79-CD4D-FE3F-04A9-2C1FF51F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E0A01DF6-3BB1-2D08-0095-A0FC5DD8C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F981E14-FDC6-ADD6-DFD5-715DFBEA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67FB5A2D-CB0D-5590-D0FD-E74AB2F51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A043D-D4E3-FD8E-DD7B-13B4445B8FA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72154099-EF28-DBD2-3303-15F8E7A67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E369DA-3C70-FAD7-15DA-60CB3CFA8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81373"/>
            <a:ext cx="7772400" cy="415255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A2DFE6-B78E-FE2F-69CA-033F4C647D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30" y="1331981"/>
            <a:ext cx="9587594" cy="42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911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A816-C1B0-E9ED-4AE3-7FCD1E18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553F3CF5-B3A6-5DFA-86A8-4B79E818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Workshop 1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2371BAB-F031-4727-A3DB-0BC43C7654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E8ED0639-FC64-A060-706B-881500470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814126C5-FFD3-454B-FCA2-712CA60E4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B53F2C17-BA1D-6243-5577-433398F3E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74A321F2-63D8-FFEE-349D-EF0EE1522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7F3B32-396E-4018-03EB-F63E6F5B31A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9B8EA9F7-4230-E4DE-4F0E-D34C4CE43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12" name="Picture 1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680C0273-CD12-11A9-84D4-26E6C0B800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06" y="206207"/>
            <a:ext cx="6300787" cy="54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974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5076</TotalTime>
  <Words>119</Words>
  <Application>Microsoft Macintosh PowerPoint</Application>
  <PresentationFormat>Widescreen</PresentationFormat>
  <Paragraphs>26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Baskerville</vt:lpstr>
      <vt:lpstr>Calibri</vt:lpstr>
      <vt:lpstr>Calibri Light</vt:lpstr>
      <vt:lpstr>Office Theme</vt:lpstr>
      <vt:lpstr>Trust4Futures</vt:lpstr>
      <vt:lpstr>Outline</vt:lpstr>
      <vt:lpstr>About Us</vt:lpstr>
      <vt:lpstr>Workshops</vt:lpstr>
      <vt:lpstr>Events</vt:lpstr>
      <vt:lpstr>Moodle</vt:lpstr>
      <vt:lpstr>Moodle</vt:lpstr>
      <vt:lpstr>Juypterhub</vt:lpstr>
      <vt:lpstr>Workshop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Crypto</dc:title>
  <cp:lastModifiedBy>Buchanan, Bill</cp:lastModifiedBy>
  <cp:revision>86</cp:revision>
  <cp:lastPrinted>2025-03-23T15:55:07Z</cp:lastPrinted>
  <dcterms:modified xsi:type="dcterms:W3CDTF">2025-03-25T20:28:44Z</dcterms:modified>
</cp:coreProperties>
</file>